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Lst>
  <p:notesMasterIdLst>
    <p:notesMasterId r:id="rId16"/>
  </p:notesMasterIdLst>
  <p:sldIdLst>
    <p:sldId id="257" r:id="rId2"/>
    <p:sldId id="258" r:id="rId3"/>
    <p:sldId id="261" r:id="rId4"/>
    <p:sldId id="272" r:id="rId5"/>
    <p:sldId id="273" r:id="rId6"/>
    <p:sldId id="274" r:id="rId7"/>
    <p:sldId id="275" r:id="rId8"/>
    <p:sldId id="276" r:id="rId9"/>
    <p:sldId id="277" r:id="rId10"/>
    <p:sldId id="278" r:id="rId11"/>
    <p:sldId id="279" r:id="rId12"/>
    <p:sldId id="280" r:id="rId13"/>
    <p:sldId id="281"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52" autoAdjust="0"/>
  </p:normalViewPr>
  <p:slideViewPr>
    <p:cSldViewPr snapToGrid="0" showGuides="1">
      <p:cViewPr varScale="1">
        <p:scale>
          <a:sx n="85" d="100"/>
          <a:sy n="85" d="100"/>
        </p:scale>
        <p:origin x="590" y="67"/>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26/08/2025</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8/26/2025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8/26/2025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ack and white photo of a city&#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4214876" y="3444079"/>
            <a:ext cx="3762247" cy="677108"/>
          </a:xfrm>
          <a:prstGeom prst="rect">
            <a:avLst/>
          </a:prstGeom>
          <a:noFill/>
        </p:spPr>
        <p:txBody>
          <a:bodyPr wrap="none" lIns="0" tIns="0" rIns="0" bIns="0" rtlCol="0">
            <a:spAutoFit/>
          </a:bodyPr>
          <a:lstStyle/>
          <a:p>
            <a:pPr algn="ctr">
              <a:tabLst>
                <a:tab pos="347663" algn="l"/>
              </a:tabLst>
            </a:pPr>
            <a:r>
              <a:rPr lang="en-US" sz="4400" b="1" dirty="0">
                <a:solidFill>
                  <a:schemeClr val="bg2"/>
                </a:solidFill>
                <a:latin typeface="+mj-lt"/>
              </a:rPr>
              <a:t>DATA DRIVEN </a:t>
            </a:r>
          </a:p>
        </p:txBody>
      </p:sp>
      <p:sp>
        <p:nvSpPr>
          <p:cNvPr id="21" name="TextBox 20"/>
          <p:cNvSpPr txBox="1"/>
          <p:nvPr/>
        </p:nvSpPr>
        <p:spPr>
          <a:xfrm>
            <a:off x="3946230" y="4177420"/>
            <a:ext cx="4195482" cy="307777"/>
          </a:xfrm>
          <a:prstGeom prst="rect">
            <a:avLst/>
          </a:prstGeom>
          <a:noFill/>
        </p:spPr>
        <p:txBody>
          <a:bodyPr wrap="square" lIns="0" tIns="0" rIns="0" bIns="0" rtlCol="0">
            <a:spAutoFit/>
          </a:bodyPr>
          <a:lstStyle/>
          <a:p>
            <a:pPr algn="ctr">
              <a:tabLst>
                <a:tab pos="347663" algn="l"/>
              </a:tabLst>
            </a:pPr>
            <a:r>
              <a:rPr lang="en-US" sz="2000" dirty="0">
                <a:solidFill>
                  <a:schemeClr val="bg2"/>
                </a:solidFill>
                <a:latin typeface="Arial Black" panose="020B0A04020102020204" pitchFamily="34" charset="0"/>
              </a:rPr>
              <a:t>Annual Sales Insights Report</a:t>
            </a:r>
          </a:p>
        </p:txBody>
      </p:sp>
      <p:sp>
        <p:nvSpPr>
          <p:cNvPr id="2" name="Oval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Oval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a:extLst>
              <a:ext uri="{FF2B5EF4-FFF2-40B4-BE49-F238E27FC236}">
                <a16:creationId xmlns:a16="http://schemas.microsoft.com/office/drawing/2014/main" id="{80AA5C56-EC57-4914-8118-68854697E0F3}"/>
              </a:ext>
            </a:extLst>
          </p:cNvPr>
          <p:cNvSpPr>
            <a:spLocks noGrp="1"/>
          </p:cNvSpPr>
          <p:nvPr>
            <p:ph type="title"/>
          </p:nvPr>
        </p:nvSpPr>
        <p:spPr/>
        <p:txBody>
          <a:bodyPr/>
          <a:lstStyle/>
          <a:p>
            <a:r>
              <a:rPr lang="en-US" dirty="0"/>
              <a:t>Slide 1</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83" name="TextBox 82">
            <a:extLst>
              <a:ext uri="{FF2B5EF4-FFF2-40B4-BE49-F238E27FC236}">
                <a16:creationId xmlns:a16="http://schemas.microsoft.com/office/drawing/2014/main" id="{DCD843C5-0DBD-4721-ACAD-288CC256EF82}"/>
              </a:ext>
            </a:extLst>
          </p:cNvPr>
          <p:cNvSpPr txBox="1"/>
          <p:nvPr/>
        </p:nvSpPr>
        <p:spPr>
          <a:xfrm>
            <a:off x="3198522" y="130243"/>
            <a:ext cx="5400517"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DATA MODEL RELATIONSHIP</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84" name="TextBox 83">
            <a:extLst>
              <a:ext uri="{FF2B5EF4-FFF2-40B4-BE49-F238E27FC236}">
                <a16:creationId xmlns:a16="http://schemas.microsoft.com/office/drawing/2014/main" id="{977874B6-D8F9-4DE5-B861-B497B5C4322C}"/>
              </a:ext>
            </a:extLst>
          </p:cNvPr>
          <p:cNvSpPr txBox="1"/>
          <p:nvPr/>
        </p:nvSpPr>
        <p:spPr>
          <a:xfrm>
            <a:off x="851651" y="740584"/>
            <a:ext cx="10183902" cy="2800767"/>
          </a:xfrm>
          <a:prstGeom prst="rect">
            <a:avLst/>
          </a:prstGeom>
          <a:noFill/>
        </p:spPr>
        <p:txBody>
          <a:bodyPr wrap="square" rtlCol="0">
            <a:spAutoFit/>
          </a:bodyPr>
          <a:lstStyle/>
          <a:p>
            <a:pPr algn="just"/>
            <a:r>
              <a:rPr lang="en-US" sz="1600" dirty="0"/>
              <a:t>One-to-many relationship between the </a:t>
            </a:r>
            <a:r>
              <a:rPr lang="en-US" sz="1600" dirty="0" err="1"/>
              <a:t>Regions_Table</a:t>
            </a:r>
            <a:r>
              <a:rPr lang="en-US" sz="1600" dirty="0"/>
              <a:t> and the </a:t>
            </a:r>
            <a:r>
              <a:rPr lang="en-US" sz="1600" dirty="0" err="1"/>
              <a:t>Sales_Data</a:t>
            </a:r>
            <a:r>
              <a:rPr lang="en-US" sz="1600" dirty="0"/>
              <a:t> table.</a:t>
            </a:r>
          </a:p>
          <a:p>
            <a:pPr algn="just"/>
            <a:endParaRPr lang="en-US" sz="1600" dirty="0"/>
          </a:p>
          <a:p>
            <a:pPr marL="285750" indent="-285750" algn="just">
              <a:buFontTx/>
              <a:buChar char="-"/>
            </a:pPr>
            <a:r>
              <a:rPr lang="en-US" sz="1600" dirty="0"/>
              <a:t>The </a:t>
            </a:r>
            <a:r>
              <a:rPr lang="en-US" sz="1600" dirty="0" err="1"/>
              <a:t>Regions_Table</a:t>
            </a:r>
            <a:r>
              <a:rPr lang="en-US" sz="1600" dirty="0"/>
              <a:t> contains unique region details with Index as the primary key.</a:t>
            </a:r>
          </a:p>
          <a:p>
            <a:pPr marL="285750" indent="-285750" algn="just">
              <a:buFontTx/>
              <a:buChar char="-"/>
            </a:pPr>
            <a:endParaRPr lang="en-US" sz="1600" dirty="0"/>
          </a:p>
          <a:p>
            <a:pPr marL="285750" indent="-285750" algn="just">
              <a:buFontTx/>
              <a:buChar char="-"/>
            </a:pPr>
            <a:r>
              <a:rPr lang="en-US" sz="1600" dirty="0"/>
              <a:t>The </a:t>
            </a:r>
            <a:r>
              <a:rPr lang="en-US" sz="1600" dirty="0" err="1"/>
              <a:t>Sales_Data</a:t>
            </a:r>
            <a:r>
              <a:rPr lang="en-US" sz="1600" dirty="0"/>
              <a:t> table contains sales transactions including details like Order Quantity, Order Date, Profit, and Ship Date.</a:t>
            </a:r>
          </a:p>
          <a:p>
            <a:pPr marL="285750" indent="-285750" algn="just">
              <a:buFontTx/>
              <a:buChar char="-"/>
            </a:pPr>
            <a:endParaRPr lang="en-US" sz="1600" dirty="0"/>
          </a:p>
          <a:p>
            <a:pPr marL="285750" indent="-285750" algn="just">
              <a:buFontTx/>
              <a:buChar char="-"/>
            </a:pPr>
            <a:r>
              <a:rPr lang="en-US" sz="1600" dirty="0"/>
              <a:t>The connection is made via the Delivery Region Index in </a:t>
            </a:r>
            <a:r>
              <a:rPr lang="en-US" sz="1600" dirty="0" err="1"/>
              <a:t>Sales_Data</a:t>
            </a:r>
            <a:r>
              <a:rPr lang="en-US" sz="1600" dirty="0"/>
              <a:t>, which links to the Index in </a:t>
            </a:r>
            <a:r>
              <a:rPr lang="en-US" sz="1600" dirty="0" err="1"/>
              <a:t>Regions_Table</a:t>
            </a:r>
            <a:r>
              <a:rPr lang="en-US" sz="1600" dirty="0"/>
              <a:t>.</a:t>
            </a:r>
          </a:p>
          <a:p>
            <a:pPr marL="285750" indent="-285750" algn="just">
              <a:buFontTx/>
              <a:buChar char="-"/>
            </a:pPr>
            <a:endParaRPr lang="en-US" sz="1600" dirty="0"/>
          </a:p>
          <a:p>
            <a:pPr marL="285750" indent="-285750" algn="just">
              <a:buFontTx/>
              <a:buChar char="-"/>
            </a:pPr>
            <a:r>
              <a:rPr lang="en-US" sz="1600" dirty="0"/>
              <a:t>This means each region in the </a:t>
            </a:r>
            <a:r>
              <a:rPr lang="en-US" sz="1600" dirty="0" err="1"/>
              <a:t>Regions_Table</a:t>
            </a:r>
            <a:r>
              <a:rPr lang="en-US" sz="1600" dirty="0"/>
              <a:t> can have multiple related sales records in </a:t>
            </a:r>
            <a:r>
              <a:rPr lang="en-US" sz="1600" dirty="0" err="1"/>
              <a:t>Sales_Data</a:t>
            </a:r>
            <a:r>
              <a:rPr lang="en-US" sz="1600" dirty="0"/>
              <a:t>, enabling analysis of sales by region.</a:t>
            </a:r>
          </a:p>
        </p:txBody>
      </p:sp>
      <p:pic>
        <p:nvPicPr>
          <p:cNvPr id="3" name="Picture 2">
            <a:extLst>
              <a:ext uri="{FF2B5EF4-FFF2-40B4-BE49-F238E27FC236}">
                <a16:creationId xmlns:a16="http://schemas.microsoft.com/office/drawing/2014/main" id="{822C6192-EC59-4A50-AE70-4437484686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8706" y="3659249"/>
            <a:ext cx="5360894" cy="2800767"/>
          </a:xfrm>
          <a:prstGeom prst="rect">
            <a:avLst/>
          </a:prstGeom>
        </p:spPr>
      </p:pic>
    </p:spTree>
    <p:extLst>
      <p:ext uri="{BB962C8B-B14F-4D97-AF65-F5344CB8AC3E}">
        <p14:creationId xmlns:p14="http://schemas.microsoft.com/office/powerpoint/2010/main" val="4133808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83" name="TextBox 82">
            <a:extLst>
              <a:ext uri="{FF2B5EF4-FFF2-40B4-BE49-F238E27FC236}">
                <a16:creationId xmlns:a16="http://schemas.microsoft.com/office/drawing/2014/main" id="{DCD843C5-0DBD-4721-ACAD-288CC256EF82}"/>
              </a:ext>
            </a:extLst>
          </p:cNvPr>
          <p:cNvSpPr txBox="1"/>
          <p:nvPr/>
        </p:nvSpPr>
        <p:spPr>
          <a:xfrm>
            <a:off x="1605938" y="130243"/>
            <a:ext cx="8585685"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SALES AND PRODUCT INSIGHTS DASHBOARD</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84" name="TextBox 83">
            <a:extLst>
              <a:ext uri="{FF2B5EF4-FFF2-40B4-BE49-F238E27FC236}">
                <a16:creationId xmlns:a16="http://schemas.microsoft.com/office/drawing/2014/main" id="{977874B6-D8F9-4DE5-B861-B497B5C4322C}"/>
              </a:ext>
            </a:extLst>
          </p:cNvPr>
          <p:cNvSpPr txBox="1"/>
          <p:nvPr/>
        </p:nvSpPr>
        <p:spPr>
          <a:xfrm>
            <a:off x="851651" y="740584"/>
            <a:ext cx="10183902" cy="1754326"/>
          </a:xfrm>
          <a:prstGeom prst="rect">
            <a:avLst/>
          </a:prstGeom>
          <a:noFill/>
        </p:spPr>
        <p:txBody>
          <a:bodyPr wrap="square" rtlCol="0">
            <a:spAutoFit/>
          </a:bodyPr>
          <a:lstStyle/>
          <a:p>
            <a:pPr algn="just"/>
            <a:r>
              <a:rPr lang="en-US" dirty="0"/>
              <a:t>This dashboard presents an overview of sales performance from 01-01-2017 to 12-12-2019, highlighting key metrics such as Total Revenue (11.44M), Total Quantity Sold (68K), and Profit ($57.79M). It includes insights into top-performing customers, channels, products, and regions. Visuals such as the top 7 customers pie chart, revenue by city map, product-wise revenue bars, and year-wise channel performance help analyze trends and identify growth opportunities across segments. Filters for Channel, Product, and Customer allow dynamic exploration.</a:t>
            </a:r>
            <a:endParaRPr lang="en-IN" sz="1600" dirty="0"/>
          </a:p>
        </p:txBody>
      </p:sp>
      <p:pic>
        <p:nvPicPr>
          <p:cNvPr id="5" name="Picture 4">
            <a:extLst>
              <a:ext uri="{FF2B5EF4-FFF2-40B4-BE49-F238E27FC236}">
                <a16:creationId xmlns:a16="http://schemas.microsoft.com/office/drawing/2014/main" id="{558F8356-A5A3-4AA9-9A44-B5DEAA3DB4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5938" y="2612808"/>
            <a:ext cx="8113058" cy="3910917"/>
          </a:xfrm>
          <a:prstGeom prst="rect">
            <a:avLst/>
          </a:prstGeom>
        </p:spPr>
      </p:pic>
    </p:spTree>
    <p:extLst>
      <p:ext uri="{BB962C8B-B14F-4D97-AF65-F5344CB8AC3E}">
        <p14:creationId xmlns:p14="http://schemas.microsoft.com/office/powerpoint/2010/main" val="120146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83" name="TextBox 82">
            <a:extLst>
              <a:ext uri="{FF2B5EF4-FFF2-40B4-BE49-F238E27FC236}">
                <a16:creationId xmlns:a16="http://schemas.microsoft.com/office/drawing/2014/main" id="{DCD843C5-0DBD-4721-ACAD-288CC256EF82}"/>
              </a:ext>
            </a:extLst>
          </p:cNvPr>
          <p:cNvSpPr txBox="1"/>
          <p:nvPr/>
        </p:nvSpPr>
        <p:spPr>
          <a:xfrm>
            <a:off x="1250072" y="130243"/>
            <a:ext cx="9297417"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SALES PERFORMANCE DASHBOARD – YEAR 2018</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84" name="TextBox 83">
            <a:extLst>
              <a:ext uri="{FF2B5EF4-FFF2-40B4-BE49-F238E27FC236}">
                <a16:creationId xmlns:a16="http://schemas.microsoft.com/office/drawing/2014/main" id="{977874B6-D8F9-4DE5-B861-B497B5C4322C}"/>
              </a:ext>
            </a:extLst>
          </p:cNvPr>
          <p:cNvSpPr txBox="1"/>
          <p:nvPr/>
        </p:nvSpPr>
        <p:spPr>
          <a:xfrm>
            <a:off x="851651" y="740584"/>
            <a:ext cx="10183902" cy="1200329"/>
          </a:xfrm>
          <a:prstGeom prst="rect">
            <a:avLst/>
          </a:prstGeom>
          <a:noFill/>
        </p:spPr>
        <p:txBody>
          <a:bodyPr wrap="square" rtlCol="0">
            <a:spAutoFit/>
          </a:bodyPr>
          <a:lstStyle/>
          <a:p>
            <a:pPr algn="just"/>
            <a:r>
              <a:rPr lang="en-US" dirty="0"/>
              <a:t>This dashboard presents detailed sales insights for the year 2018. It highlights total revenue, total quantity sold, and profit generated during this period. Users can explore sales distribution across different channels, top-performing customers, product-wise revenue, and city-wise sales concentration, offering a comprehensive view of business performance throughout 2018.</a:t>
            </a:r>
            <a:endParaRPr lang="en-IN" sz="1600" dirty="0"/>
          </a:p>
        </p:txBody>
      </p:sp>
      <p:pic>
        <p:nvPicPr>
          <p:cNvPr id="5" name="Picture 4">
            <a:extLst>
              <a:ext uri="{FF2B5EF4-FFF2-40B4-BE49-F238E27FC236}">
                <a16:creationId xmlns:a16="http://schemas.microsoft.com/office/drawing/2014/main" id="{558F8356-A5A3-4AA9-9A44-B5DEAA3DB4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7083" y="2218363"/>
            <a:ext cx="8204454" cy="4128650"/>
          </a:xfrm>
          <a:prstGeom prst="rect">
            <a:avLst/>
          </a:prstGeom>
        </p:spPr>
      </p:pic>
    </p:spTree>
    <p:extLst>
      <p:ext uri="{BB962C8B-B14F-4D97-AF65-F5344CB8AC3E}">
        <p14:creationId xmlns:p14="http://schemas.microsoft.com/office/powerpoint/2010/main" val="27924123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4454593" y="114533"/>
            <a:ext cx="2709075"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CONCLUSION</a:t>
            </a:r>
          </a:p>
        </p:txBody>
      </p:sp>
      <p:sp>
        <p:nvSpPr>
          <p:cNvPr id="30" name="Freeform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sp>
        <p:nvSpPr>
          <p:cNvPr id="3" name="TextBox 2">
            <a:extLst>
              <a:ext uri="{FF2B5EF4-FFF2-40B4-BE49-F238E27FC236}">
                <a16:creationId xmlns:a16="http://schemas.microsoft.com/office/drawing/2014/main" id="{F904891A-3816-4FFC-9DB3-D5DAEAFBD19F}"/>
              </a:ext>
            </a:extLst>
          </p:cNvPr>
          <p:cNvSpPr txBox="1"/>
          <p:nvPr/>
        </p:nvSpPr>
        <p:spPr>
          <a:xfrm>
            <a:off x="475129" y="1174376"/>
            <a:ext cx="11241741" cy="2862322"/>
          </a:xfrm>
          <a:prstGeom prst="rect">
            <a:avLst/>
          </a:prstGeom>
          <a:noFill/>
        </p:spPr>
        <p:txBody>
          <a:bodyPr wrap="square" rtlCol="0">
            <a:spAutoFit/>
          </a:bodyPr>
          <a:lstStyle/>
          <a:p>
            <a:pPr marL="285750" indent="-285750" algn="just">
              <a:buFontTx/>
              <a:buChar char="-"/>
            </a:pPr>
            <a:r>
              <a:rPr lang="en-US" dirty="0"/>
              <a:t>The sales data from 2017 to 2019 reveals consistent performance with total revenue reaching 11.44M </a:t>
            </a:r>
          </a:p>
          <a:p>
            <a:pPr algn="just"/>
            <a:r>
              <a:rPr lang="en-US" dirty="0"/>
              <a:t>     and a total   quantity of 68K units sold. </a:t>
            </a:r>
          </a:p>
          <a:p>
            <a:pPr algn="just"/>
            <a:endParaRPr lang="en-US" dirty="0"/>
          </a:p>
          <a:p>
            <a:pPr marL="285750" indent="-285750" algn="just">
              <a:buFontTx/>
              <a:buChar char="-"/>
            </a:pPr>
            <a:r>
              <a:rPr lang="en-US" dirty="0"/>
              <a:t>The highest profits were driven by a few key customers and top-performing products. </a:t>
            </a:r>
          </a:p>
          <a:p>
            <a:pPr marL="285750" indent="-285750" algn="just">
              <a:buFontTx/>
              <a:buChar char="-"/>
            </a:pPr>
            <a:endParaRPr lang="en-US" dirty="0"/>
          </a:p>
          <a:p>
            <a:pPr marL="285750" indent="-285750" algn="just">
              <a:buFontTx/>
              <a:buChar char="-"/>
            </a:pPr>
            <a:r>
              <a:rPr lang="en-US" dirty="0"/>
              <a:t>Wholesale remained the most significant sales channel, while certain cities and regions generated </a:t>
            </a:r>
          </a:p>
          <a:p>
            <a:pPr algn="just"/>
            <a:r>
              <a:rPr lang="en-US" dirty="0"/>
              <a:t>     higher revenues. </a:t>
            </a:r>
          </a:p>
          <a:p>
            <a:pPr marL="285750" indent="-285750" algn="just">
              <a:buFontTx/>
              <a:buChar char="-"/>
            </a:pPr>
            <a:endParaRPr lang="en-US" dirty="0"/>
          </a:p>
          <a:p>
            <a:pPr marL="285750" indent="-285750" algn="just">
              <a:buFontTx/>
              <a:buChar char="-"/>
            </a:pPr>
            <a:r>
              <a:rPr lang="en-US" dirty="0"/>
              <a:t>These insights can help focus future sales strategies on high-performing segments and optimize </a:t>
            </a:r>
          </a:p>
          <a:p>
            <a:pPr algn="just"/>
            <a:r>
              <a:rPr lang="en-US" dirty="0"/>
              <a:t>     resource allocation for continued growth.</a:t>
            </a:r>
            <a:endParaRPr lang="en-IN" dirty="0"/>
          </a:p>
        </p:txBody>
      </p:sp>
    </p:spTree>
    <p:extLst>
      <p:ext uri="{BB962C8B-B14F-4D97-AF65-F5344CB8AC3E}">
        <p14:creationId xmlns:p14="http://schemas.microsoft.com/office/powerpoint/2010/main" val="3302135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THANK YOU</a:t>
            </a: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Tree>
    <p:extLst>
      <p:ext uri="{BB962C8B-B14F-4D97-AF65-F5344CB8AC3E}">
        <p14:creationId xmlns:p14="http://schemas.microsoft.com/office/powerpoint/2010/main" val="33456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4345233" y="192275"/>
            <a:ext cx="2981585"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INTRODUCTION</a:t>
            </a:r>
          </a:p>
        </p:txBody>
      </p:sp>
      <p:sp>
        <p:nvSpPr>
          <p:cNvPr id="30" name="Freeform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sp>
        <p:nvSpPr>
          <p:cNvPr id="3" name="TextBox 2">
            <a:extLst>
              <a:ext uri="{FF2B5EF4-FFF2-40B4-BE49-F238E27FC236}">
                <a16:creationId xmlns:a16="http://schemas.microsoft.com/office/drawing/2014/main" id="{F904891A-3816-4FFC-9DB3-D5DAEAFBD19F}"/>
              </a:ext>
            </a:extLst>
          </p:cNvPr>
          <p:cNvSpPr txBox="1"/>
          <p:nvPr/>
        </p:nvSpPr>
        <p:spPr>
          <a:xfrm>
            <a:off x="475129" y="1174376"/>
            <a:ext cx="11241741" cy="4247317"/>
          </a:xfrm>
          <a:prstGeom prst="rect">
            <a:avLst/>
          </a:prstGeom>
          <a:noFill/>
        </p:spPr>
        <p:txBody>
          <a:bodyPr wrap="square" rtlCol="0">
            <a:spAutoFit/>
          </a:bodyPr>
          <a:lstStyle/>
          <a:p>
            <a:pPr algn="just"/>
            <a:r>
              <a:rPr lang="en-US" dirty="0"/>
              <a:t>This Power BI Sales Dashboard was developed using raw data from Excel files containing information on sales transactions, customers, products, and delivery </a:t>
            </a:r>
            <a:r>
              <a:rPr lang="en-US" dirty="0" err="1"/>
              <a:t>regions.The</a:t>
            </a:r>
            <a:r>
              <a:rPr lang="en-US" dirty="0"/>
              <a:t> objective of the project is to convert raw data into interactive visual insights that help identify. The objective of the project is to convert raw data into interactive visual insights that help identify:</a:t>
            </a:r>
          </a:p>
          <a:p>
            <a:pPr algn="just"/>
            <a:endParaRPr lang="en-US" dirty="0"/>
          </a:p>
          <a:p>
            <a:pPr marL="285750" indent="-285750" algn="just">
              <a:buFontTx/>
              <a:buChar char="-"/>
            </a:pPr>
            <a:r>
              <a:rPr lang="en-US" dirty="0"/>
              <a:t>Total revenue, quantity sold, and profit.</a:t>
            </a:r>
          </a:p>
          <a:p>
            <a:pPr marL="285750" indent="-285750" algn="just">
              <a:buFontTx/>
              <a:buChar char="-"/>
            </a:pPr>
            <a:endParaRPr lang="en-US" dirty="0"/>
          </a:p>
          <a:p>
            <a:pPr marL="285750" indent="-285750" algn="just">
              <a:buFontTx/>
              <a:buChar char="-"/>
            </a:pPr>
            <a:r>
              <a:rPr lang="en-US" dirty="0"/>
              <a:t>Top-performing customers and products.</a:t>
            </a:r>
          </a:p>
          <a:p>
            <a:pPr marL="285750" indent="-285750" algn="just">
              <a:buFontTx/>
              <a:buChar char="-"/>
            </a:pPr>
            <a:endParaRPr lang="en-US" dirty="0"/>
          </a:p>
          <a:p>
            <a:pPr marL="285750" indent="-285750" algn="just">
              <a:buFontTx/>
              <a:buChar char="-"/>
            </a:pPr>
            <a:r>
              <a:rPr lang="en-US" dirty="0"/>
              <a:t>Revenue distribution across cities and channels.</a:t>
            </a:r>
          </a:p>
          <a:p>
            <a:pPr algn="just"/>
            <a:endParaRPr lang="en-US" dirty="0"/>
          </a:p>
          <a:p>
            <a:pPr marL="285750" indent="-285750" algn="just">
              <a:buFontTx/>
              <a:buChar char="-"/>
            </a:pPr>
            <a:r>
              <a:rPr lang="en-US" dirty="0"/>
              <a:t>Sales trends over time.</a:t>
            </a:r>
          </a:p>
          <a:p>
            <a:pPr marL="285750" indent="-285750" algn="just">
              <a:buFontTx/>
              <a:buChar char="-"/>
            </a:pPr>
            <a:endParaRPr lang="en-US" dirty="0"/>
          </a:p>
          <a:p>
            <a:pPr algn="just"/>
            <a:r>
              <a:rPr lang="en-US" dirty="0"/>
              <a:t>This dashboard provides a single view of the business's performance in 2018, supporting strategic decisions through data-driven insights.</a:t>
            </a:r>
            <a:endParaRPr lang="en-IN" dirty="0"/>
          </a:p>
        </p:txBody>
      </p:sp>
    </p:spTree>
    <p:extLst>
      <p:ext uri="{BB962C8B-B14F-4D97-AF65-F5344CB8AC3E}">
        <p14:creationId xmlns:p14="http://schemas.microsoft.com/office/powerpoint/2010/main" val="30413160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83" name="TextBox 82">
            <a:extLst>
              <a:ext uri="{FF2B5EF4-FFF2-40B4-BE49-F238E27FC236}">
                <a16:creationId xmlns:a16="http://schemas.microsoft.com/office/drawing/2014/main" id="{DCD843C5-0DBD-4721-ACAD-288CC256EF82}"/>
              </a:ext>
            </a:extLst>
          </p:cNvPr>
          <p:cNvSpPr txBox="1"/>
          <p:nvPr/>
        </p:nvSpPr>
        <p:spPr>
          <a:xfrm>
            <a:off x="4373965" y="167888"/>
            <a:ext cx="3103414"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DATA SOURCSE </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84" name="TextBox 83">
            <a:extLst>
              <a:ext uri="{FF2B5EF4-FFF2-40B4-BE49-F238E27FC236}">
                <a16:creationId xmlns:a16="http://schemas.microsoft.com/office/drawing/2014/main" id="{977874B6-D8F9-4DE5-B861-B497B5C4322C}"/>
              </a:ext>
            </a:extLst>
          </p:cNvPr>
          <p:cNvSpPr txBox="1"/>
          <p:nvPr/>
        </p:nvSpPr>
        <p:spPr>
          <a:xfrm>
            <a:off x="726144" y="657824"/>
            <a:ext cx="10399056" cy="6063198"/>
          </a:xfrm>
          <a:prstGeom prst="rect">
            <a:avLst/>
          </a:prstGeom>
          <a:noFill/>
        </p:spPr>
        <p:txBody>
          <a:bodyPr wrap="square" rtlCol="0">
            <a:spAutoFit/>
          </a:bodyPr>
          <a:lstStyle/>
          <a:p>
            <a:pPr algn="just"/>
            <a:r>
              <a:rPr lang="en-US" dirty="0"/>
              <a:t>This project is built using four Excel tables:</a:t>
            </a:r>
          </a:p>
          <a:p>
            <a:pPr algn="just"/>
            <a:endParaRPr lang="en-US" dirty="0"/>
          </a:p>
          <a:p>
            <a:pPr marL="285750" indent="-285750" algn="just">
              <a:buFontTx/>
              <a:buChar char="-"/>
            </a:pPr>
            <a:r>
              <a:rPr lang="en-US" sz="1600" dirty="0"/>
              <a:t>Sales Orders Table :</a:t>
            </a:r>
          </a:p>
          <a:p>
            <a:pPr algn="just"/>
            <a:endParaRPr lang="en-US" sz="1600" dirty="0"/>
          </a:p>
          <a:p>
            <a:r>
              <a:rPr lang="en-US" sz="1600" dirty="0"/>
              <a:t>    This table holds all transaction-level sales data. It includes details such as sales channels, currency, </a:t>
            </a:r>
          </a:p>
          <a:p>
            <a:r>
              <a:rPr lang="en-US" sz="1600" dirty="0"/>
              <a:t>    warehouse code, delivery region and product indexes, order quantity, unit price, total cost, and total revenue.</a:t>
            </a:r>
          </a:p>
          <a:p>
            <a:pPr algn="just"/>
            <a:r>
              <a:rPr lang="en-US" sz="1600" dirty="0"/>
              <a:t>    It serves as the central fact table in the model, linking to dimension tables using foreign keys.</a:t>
            </a:r>
          </a:p>
          <a:p>
            <a:pPr algn="just"/>
            <a:endParaRPr lang="en-US" sz="1600" dirty="0"/>
          </a:p>
          <a:p>
            <a:pPr marL="285750" indent="-285750" algn="just">
              <a:buFontTx/>
              <a:buChar char="-"/>
            </a:pPr>
            <a:r>
              <a:rPr lang="en-US" sz="1600" dirty="0"/>
              <a:t>Customers Table :</a:t>
            </a:r>
          </a:p>
          <a:p>
            <a:pPr marL="285750" indent="-285750" algn="just">
              <a:buFontTx/>
              <a:buChar char="-"/>
            </a:pPr>
            <a:endParaRPr lang="en-US" sz="1600" dirty="0"/>
          </a:p>
          <a:p>
            <a:pPr algn="just"/>
            <a:r>
              <a:rPr lang="en-US" sz="1600" dirty="0"/>
              <a:t>    This table contains customer information with unique customer indexes and corresponding customer names. </a:t>
            </a:r>
          </a:p>
          <a:p>
            <a:pPr algn="just"/>
            <a:r>
              <a:rPr lang="en-US" sz="1600" dirty="0"/>
              <a:t>    It acts as  a dimension table to provide detailed customer data, which is linked to the sales transactions for </a:t>
            </a:r>
          </a:p>
          <a:p>
            <a:pPr algn="just"/>
            <a:r>
              <a:rPr lang="en-US" sz="1600" dirty="0"/>
              <a:t>    analysis of customer-specific sales patterns..</a:t>
            </a:r>
          </a:p>
          <a:p>
            <a:pPr algn="just"/>
            <a:endParaRPr lang="en-US" sz="1600" dirty="0"/>
          </a:p>
          <a:p>
            <a:pPr marL="285750" indent="-285750" algn="just">
              <a:buFontTx/>
              <a:buChar char="-"/>
            </a:pPr>
            <a:r>
              <a:rPr lang="en-US" sz="1600" dirty="0" err="1"/>
              <a:t>Products_Table</a:t>
            </a:r>
            <a:r>
              <a:rPr lang="en-US" sz="1600" dirty="0"/>
              <a:t> :</a:t>
            </a:r>
          </a:p>
          <a:p>
            <a:pPr algn="just"/>
            <a:endParaRPr lang="en-US" sz="1600" dirty="0"/>
          </a:p>
          <a:p>
            <a:pPr algn="just"/>
            <a:r>
              <a:rPr lang="en-US" sz="1600" dirty="0"/>
              <a:t>     This table lists product indexes alongside their corresponding product names. It serves as a simple </a:t>
            </a:r>
          </a:p>
          <a:p>
            <a:pPr algn="just"/>
            <a:r>
              <a:rPr lang="en-US" sz="1600" dirty="0"/>
              <a:t>     reference to identify products by their unique index numbers.</a:t>
            </a:r>
          </a:p>
          <a:p>
            <a:pPr algn="just"/>
            <a:endParaRPr lang="en-US" sz="1600" dirty="0"/>
          </a:p>
          <a:p>
            <a:pPr marL="285750" indent="-285750" algn="just">
              <a:buFontTx/>
              <a:buChar char="-"/>
            </a:pPr>
            <a:r>
              <a:rPr lang="en-US" sz="1600" dirty="0" err="1"/>
              <a:t>Regions_Table</a:t>
            </a:r>
            <a:r>
              <a:rPr lang="en-US" sz="1600" dirty="0"/>
              <a:t> :</a:t>
            </a:r>
          </a:p>
          <a:p>
            <a:pPr marL="285750" indent="-285750" algn="just">
              <a:buFontTx/>
              <a:buChar char="-"/>
            </a:pPr>
            <a:endParaRPr lang="en-US" sz="1600" dirty="0"/>
          </a:p>
          <a:p>
            <a:pPr algn="just"/>
            <a:r>
              <a:rPr lang="en-US" sz="1600" dirty="0"/>
              <a:t>    This table provides detailed geographical information including suburb, city, postcode, longitude, latitude, </a:t>
            </a:r>
          </a:p>
          <a:p>
            <a:pPr algn="just"/>
            <a:r>
              <a:rPr lang="en-US" sz="1600" dirty="0"/>
              <a:t>    and full address. It serves as a reference for delivery regions to analyze sales by specific locations and supports</a:t>
            </a:r>
          </a:p>
          <a:p>
            <a:pPr algn="just"/>
            <a:r>
              <a:rPr lang="en-US" sz="1600" dirty="0"/>
              <a:t>    spatial analysis in the dataset..</a:t>
            </a:r>
            <a:endParaRPr lang="en-IN" sz="1600" dirty="0"/>
          </a:p>
        </p:txBody>
      </p:sp>
    </p:spTree>
    <p:extLst>
      <p:ext uri="{BB962C8B-B14F-4D97-AF65-F5344CB8AC3E}">
        <p14:creationId xmlns:p14="http://schemas.microsoft.com/office/powerpoint/2010/main" val="1519777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83" name="TextBox 82">
            <a:extLst>
              <a:ext uri="{FF2B5EF4-FFF2-40B4-BE49-F238E27FC236}">
                <a16:creationId xmlns:a16="http://schemas.microsoft.com/office/drawing/2014/main" id="{DCD843C5-0DBD-4721-ACAD-288CC256EF82}"/>
              </a:ext>
            </a:extLst>
          </p:cNvPr>
          <p:cNvSpPr txBox="1"/>
          <p:nvPr/>
        </p:nvSpPr>
        <p:spPr>
          <a:xfrm>
            <a:off x="3934890" y="130243"/>
            <a:ext cx="3999493"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SALES ORDERS TABLE</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84" name="TextBox 83">
            <a:extLst>
              <a:ext uri="{FF2B5EF4-FFF2-40B4-BE49-F238E27FC236}">
                <a16:creationId xmlns:a16="http://schemas.microsoft.com/office/drawing/2014/main" id="{977874B6-D8F9-4DE5-B861-B497B5C4322C}"/>
              </a:ext>
            </a:extLst>
          </p:cNvPr>
          <p:cNvSpPr txBox="1"/>
          <p:nvPr/>
        </p:nvSpPr>
        <p:spPr>
          <a:xfrm>
            <a:off x="851651" y="740583"/>
            <a:ext cx="10390090" cy="1477328"/>
          </a:xfrm>
          <a:prstGeom prst="rect">
            <a:avLst/>
          </a:prstGeom>
          <a:noFill/>
        </p:spPr>
        <p:txBody>
          <a:bodyPr wrap="square" rtlCol="0">
            <a:spAutoFit/>
          </a:bodyPr>
          <a:lstStyle/>
          <a:p>
            <a:pPr algn="just"/>
            <a:r>
              <a:rPr lang="en-US" dirty="0"/>
              <a:t>The Sales Orders table contains detailed records of sales transactions. Each row represents an individual sales order with information on "Channel" (Str), "Currency Code" (Str), "Warehouse Code" (Str), "Delivery Region Index" (Int), "Product Description Index" (Int), "Order Quantity" (Int), "Unit Price" (Dec), "Total Unit Cost" (Dec), and "Total Revenue" (Dec). This table helps track and analyze sales performance and financial metrics across different regions and products. It includes 7992 data rows.</a:t>
            </a:r>
            <a:endParaRPr lang="en-IN" sz="1600" dirty="0"/>
          </a:p>
        </p:txBody>
      </p:sp>
      <p:pic>
        <p:nvPicPr>
          <p:cNvPr id="6" name="Picture 5">
            <a:extLst>
              <a:ext uri="{FF2B5EF4-FFF2-40B4-BE49-F238E27FC236}">
                <a16:creationId xmlns:a16="http://schemas.microsoft.com/office/drawing/2014/main" id="{114CF8EF-3456-4640-B60A-8FC43A5FC0D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1651" y="2947001"/>
            <a:ext cx="4984373" cy="3288313"/>
          </a:xfrm>
          <a:prstGeom prst="rect">
            <a:avLst/>
          </a:prstGeom>
        </p:spPr>
      </p:pic>
      <p:pic>
        <p:nvPicPr>
          <p:cNvPr id="14" name="Picture 13">
            <a:extLst>
              <a:ext uri="{FF2B5EF4-FFF2-40B4-BE49-F238E27FC236}">
                <a16:creationId xmlns:a16="http://schemas.microsoft.com/office/drawing/2014/main" id="{D8042D6F-C986-4EFC-B4DE-488784026B1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57368" y="2947001"/>
            <a:ext cx="4984373" cy="3288313"/>
          </a:xfrm>
          <a:prstGeom prst="rect">
            <a:avLst/>
          </a:prstGeom>
        </p:spPr>
      </p:pic>
    </p:spTree>
    <p:extLst>
      <p:ext uri="{BB962C8B-B14F-4D97-AF65-F5344CB8AC3E}">
        <p14:creationId xmlns:p14="http://schemas.microsoft.com/office/powerpoint/2010/main" val="2025683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83" name="TextBox 82">
            <a:extLst>
              <a:ext uri="{FF2B5EF4-FFF2-40B4-BE49-F238E27FC236}">
                <a16:creationId xmlns:a16="http://schemas.microsoft.com/office/drawing/2014/main" id="{DCD843C5-0DBD-4721-ACAD-288CC256EF82}"/>
              </a:ext>
            </a:extLst>
          </p:cNvPr>
          <p:cNvSpPr txBox="1"/>
          <p:nvPr/>
        </p:nvSpPr>
        <p:spPr>
          <a:xfrm>
            <a:off x="4180783" y="153615"/>
            <a:ext cx="3573094"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CUSTOMERS TABLE</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84" name="TextBox 83">
            <a:extLst>
              <a:ext uri="{FF2B5EF4-FFF2-40B4-BE49-F238E27FC236}">
                <a16:creationId xmlns:a16="http://schemas.microsoft.com/office/drawing/2014/main" id="{977874B6-D8F9-4DE5-B861-B497B5C4322C}"/>
              </a:ext>
            </a:extLst>
          </p:cNvPr>
          <p:cNvSpPr txBox="1"/>
          <p:nvPr/>
        </p:nvSpPr>
        <p:spPr>
          <a:xfrm>
            <a:off x="851651" y="824123"/>
            <a:ext cx="10390090" cy="923330"/>
          </a:xfrm>
          <a:prstGeom prst="rect">
            <a:avLst/>
          </a:prstGeom>
          <a:noFill/>
        </p:spPr>
        <p:txBody>
          <a:bodyPr wrap="square" rtlCol="0">
            <a:spAutoFit/>
          </a:bodyPr>
          <a:lstStyle/>
          <a:p>
            <a:pPr algn="just"/>
            <a:r>
              <a:rPr lang="en-US" dirty="0"/>
              <a:t>This table contains customer information with unique customer indexes and corresponding customer names. It helps identify and analyze customer-specific sales data. The Customers table contains 51 data rows plus a header row. The columns are Customer Index (Int), Customer Name (Str).</a:t>
            </a:r>
            <a:endParaRPr lang="en-IN" sz="1600" dirty="0"/>
          </a:p>
        </p:txBody>
      </p:sp>
      <p:pic>
        <p:nvPicPr>
          <p:cNvPr id="6" name="Picture 5">
            <a:extLst>
              <a:ext uri="{FF2B5EF4-FFF2-40B4-BE49-F238E27FC236}">
                <a16:creationId xmlns:a16="http://schemas.microsoft.com/office/drawing/2014/main" id="{114CF8EF-3456-4640-B60A-8FC43A5FC0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0497" y="1925518"/>
            <a:ext cx="2940420" cy="4555661"/>
          </a:xfrm>
          <a:prstGeom prst="rect">
            <a:avLst/>
          </a:prstGeom>
        </p:spPr>
      </p:pic>
      <p:pic>
        <p:nvPicPr>
          <p:cNvPr id="9" name="Picture 8">
            <a:extLst>
              <a:ext uri="{FF2B5EF4-FFF2-40B4-BE49-F238E27FC236}">
                <a16:creationId xmlns:a16="http://schemas.microsoft.com/office/drawing/2014/main" id="{E85F6E0D-5996-42F7-AE6B-5F9F44C9EC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6511" y="1925518"/>
            <a:ext cx="2934732" cy="4555661"/>
          </a:xfrm>
          <a:prstGeom prst="rect">
            <a:avLst/>
          </a:prstGeom>
        </p:spPr>
      </p:pic>
    </p:spTree>
    <p:extLst>
      <p:ext uri="{BB962C8B-B14F-4D97-AF65-F5344CB8AC3E}">
        <p14:creationId xmlns:p14="http://schemas.microsoft.com/office/powerpoint/2010/main" val="184073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83" name="TextBox 82">
            <a:extLst>
              <a:ext uri="{FF2B5EF4-FFF2-40B4-BE49-F238E27FC236}">
                <a16:creationId xmlns:a16="http://schemas.microsoft.com/office/drawing/2014/main" id="{DCD843C5-0DBD-4721-ACAD-288CC256EF82}"/>
              </a:ext>
            </a:extLst>
          </p:cNvPr>
          <p:cNvSpPr txBox="1"/>
          <p:nvPr/>
        </p:nvSpPr>
        <p:spPr>
          <a:xfrm>
            <a:off x="4399610" y="129817"/>
            <a:ext cx="3294172"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PRODUCTS TABLE</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84" name="TextBox 83">
            <a:extLst>
              <a:ext uri="{FF2B5EF4-FFF2-40B4-BE49-F238E27FC236}">
                <a16:creationId xmlns:a16="http://schemas.microsoft.com/office/drawing/2014/main" id="{977874B6-D8F9-4DE5-B861-B497B5C4322C}"/>
              </a:ext>
            </a:extLst>
          </p:cNvPr>
          <p:cNvSpPr txBox="1"/>
          <p:nvPr/>
        </p:nvSpPr>
        <p:spPr>
          <a:xfrm>
            <a:off x="851651" y="740583"/>
            <a:ext cx="10390090" cy="923330"/>
          </a:xfrm>
          <a:prstGeom prst="rect">
            <a:avLst/>
          </a:prstGeom>
          <a:noFill/>
        </p:spPr>
        <p:txBody>
          <a:bodyPr wrap="square" rtlCol="0">
            <a:spAutoFit/>
          </a:bodyPr>
          <a:lstStyle/>
          <a:p>
            <a:pPr algn="just"/>
            <a:r>
              <a:rPr lang="en-US" dirty="0"/>
              <a:t>This table lists products with unique product indexes and product names. It serves as a reference to map sales transactions to specific products. The Products table contains 16 data rows plus a header row. The columns are Product Index (Int), Product Name (Str).</a:t>
            </a:r>
            <a:endParaRPr lang="en-IN" sz="1600" dirty="0"/>
          </a:p>
        </p:txBody>
      </p:sp>
      <p:pic>
        <p:nvPicPr>
          <p:cNvPr id="3" name="Picture 2">
            <a:extLst>
              <a:ext uri="{FF2B5EF4-FFF2-40B4-BE49-F238E27FC236}">
                <a16:creationId xmlns:a16="http://schemas.microsoft.com/office/drawing/2014/main" id="{57DA2687-1F9A-4510-A302-DF4AC75FF1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4042" y="2274597"/>
            <a:ext cx="2152950" cy="4001058"/>
          </a:xfrm>
          <a:prstGeom prst="rect">
            <a:avLst/>
          </a:prstGeom>
        </p:spPr>
      </p:pic>
    </p:spTree>
    <p:extLst>
      <p:ext uri="{BB962C8B-B14F-4D97-AF65-F5344CB8AC3E}">
        <p14:creationId xmlns:p14="http://schemas.microsoft.com/office/powerpoint/2010/main" val="2504547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83" name="TextBox 82">
            <a:extLst>
              <a:ext uri="{FF2B5EF4-FFF2-40B4-BE49-F238E27FC236}">
                <a16:creationId xmlns:a16="http://schemas.microsoft.com/office/drawing/2014/main" id="{DCD843C5-0DBD-4721-ACAD-288CC256EF82}"/>
              </a:ext>
            </a:extLst>
          </p:cNvPr>
          <p:cNvSpPr txBox="1"/>
          <p:nvPr/>
        </p:nvSpPr>
        <p:spPr>
          <a:xfrm>
            <a:off x="4433483" y="182728"/>
            <a:ext cx="2997616"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REGIONS TABLE</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84" name="TextBox 83">
            <a:extLst>
              <a:ext uri="{FF2B5EF4-FFF2-40B4-BE49-F238E27FC236}">
                <a16:creationId xmlns:a16="http://schemas.microsoft.com/office/drawing/2014/main" id="{977874B6-D8F9-4DE5-B861-B497B5C4322C}"/>
              </a:ext>
            </a:extLst>
          </p:cNvPr>
          <p:cNvSpPr txBox="1"/>
          <p:nvPr/>
        </p:nvSpPr>
        <p:spPr>
          <a:xfrm>
            <a:off x="851651" y="740583"/>
            <a:ext cx="10390090" cy="1200329"/>
          </a:xfrm>
          <a:prstGeom prst="rect">
            <a:avLst/>
          </a:prstGeom>
          <a:noFill/>
        </p:spPr>
        <p:txBody>
          <a:bodyPr wrap="square" rtlCol="0">
            <a:spAutoFit/>
          </a:bodyPr>
          <a:lstStyle/>
          <a:p>
            <a:pPr algn="just"/>
            <a:r>
              <a:rPr lang="en-US" dirty="0"/>
              <a:t>This table holds geographical information related to delivery locations, including suburb, city, postcode, longitude, latitude, and full address. It supports location-based sales analysis and mapping. The Regions table contains 100 data rows plus a header row. The columns are Index (Int), Suburb (Str), City (Str), Postcode (Str), Longitude (Dec), Latitude (Dec), Full Address (Str).</a:t>
            </a:r>
            <a:endParaRPr lang="en-IN" sz="1600" dirty="0"/>
          </a:p>
        </p:txBody>
      </p:sp>
      <p:pic>
        <p:nvPicPr>
          <p:cNvPr id="6" name="Picture 5">
            <a:extLst>
              <a:ext uri="{FF2B5EF4-FFF2-40B4-BE49-F238E27FC236}">
                <a16:creationId xmlns:a16="http://schemas.microsoft.com/office/drawing/2014/main" id="{114CF8EF-3456-4640-B60A-8FC43A5FC0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7919" y="2498766"/>
            <a:ext cx="4984372" cy="3618651"/>
          </a:xfrm>
          <a:prstGeom prst="rect">
            <a:avLst/>
          </a:prstGeom>
        </p:spPr>
      </p:pic>
      <p:pic>
        <p:nvPicPr>
          <p:cNvPr id="9" name="Picture 8">
            <a:extLst>
              <a:ext uri="{FF2B5EF4-FFF2-40B4-BE49-F238E27FC236}">
                <a16:creationId xmlns:a16="http://schemas.microsoft.com/office/drawing/2014/main" id="{4D9005EE-CB45-46B2-9131-297607E5E3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7369" y="2498767"/>
            <a:ext cx="4984372" cy="3618650"/>
          </a:xfrm>
          <a:prstGeom prst="rect">
            <a:avLst/>
          </a:prstGeom>
        </p:spPr>
      </p:pic>
    </p:spTree>
    <p:extLst>
      <p:ext uri="{BB962C8B-B14F-4D97-AF65-F5344CB8AC3E}">
        <p14:creationId xmlns:p14="http://schemas.microsoft.com/office/powerpoint/2010/main" val="2674423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83" name="TextBox 82">
            <a:extLst>
              <a:ext uri="{FF2B5EF4-FFF2-40B4-BE49-F238E27FC236}">
                <a16:creationId xmlns:a16="http://schemas.microsoft.com/office/drawing/2014/main" id="{DCD843C5-0DBD-4721-ACAD-288CC256EF82}"/>
              </a:ext>
            </a:extLst>
          </p:cNvPr>
          <p:cNvSpPr txBox="1"/>
          <p:nvPr/>
        </p:nvSpPr>
        <p:spPr>
          <a:xfrm>
            <a:off x="3198522" y="130243"/>
            <a:ext cx="5400517"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DATA MODEL RELATIONSHIP</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84" name="TextBox 83">
            <a:extLst>
              <a:ext uri="{FF2B5EF4-FFF2-40B4-BE49-F238E27FC236}">
                <a16:creationId xmlns:a16="http://schemas.microsoft.com/office/drawing/2014/main" id="{977874B6-D8F9-4DE5-B861-B497B5C4322C}"/>
              </a:ext>
            </a:extLst>
          </p:cNvPr>
          <p:cNvSpPr txBox="1"/>
          <p:nvPr/>
        </p:nvSpPr>
        <p:spPr>
          <a:xfrm>
            <a:off x="851651" y="740584"/>
            <a:ext cx="10183902" cy="3108543"/>
          </a:xfrm>
          <a:prstGeom prst="rect">
            <a:avLst/>
          </a:prstGeom>
          <a:noFill/>
        </p:spPr>
        <p:txBody>
          <a:bodyPr wrap="square" rtlCol="0">
            <a:spAutoFit/>
          </a:bodyPr>
          <a:lstStyle/>
          <a:p>
            <a:pPr algn="just"/>
            <a:r>
              <a:rPr lang="en-US" dirty="0"/>
              <a:t>One-to-many relationship between the </a:t>
            </a:r>
            <a:r>
              <a:rPr lang="en-US" dirty="0" err="1"/>
              <a:t>Customer_Data</a:t>
            </a:r>
            <a:r>
              <a:rPr lang="en-US" dirty="0"/>
              <a:t> table and the </a:t>
            </a:r>
            <a:r>
              <a:rPr lang="en-US" dirty="0" err="1"/>
              <a:t>Sales_Data</a:t>
            </a:r>
            <a:r>
              <a:rPr lang="en-US" dirty="0"/>
              <a:t> table.</a:t>
            </a:r>
          </a:p>
          <a:p>
            <a:pPr algn="just"/>
            <a:endParaRPr lang="en-US" dirty="0"/>
          </a:p>
          <a:p>
            <a:pPr marL="285750" indent="-285750" algn="just">
              <a:buFontTx/>
              <a:buChar char="-"/>
            </a:pPr>
            <a:r>
              <a:rPr lang="en-US" sz="1600" dirty="0"/>
              <a:t>The </a:t>
            </a:r>
            <a:r>
              <a:rPr lang="en-US" sz="1600" dirty="0" err="1"/>
              <a:t>Customer_Data</a:t>
            </a:r>
            <a:r>
              <a:rPr lang="en-US" sz="1600" dirty="0"/>
              <a:t> table contains unique customer details, with Customer Index acting as the primary key.</a:t>
            </a:r>
          </a:p>
          <a:p>
            <a:pPr marL="285750" indent="-285750" algn="just">
              <a:buFontTx/>
              <a:buChar char="-"/>
            </a:pPr>
            <a:endParaRPr lang="en-US" sz="1400" dirty="0"/>
          </a:p>
          <a:p>
            <a:pPr marL="285750" indent="-285750" algn="just">
              <a:buFontTx/>
              <a:buChar char="-"/>
            </a:pPr>
            <a:r>
              <a:rPr lang="en-US" sz="1600" dirty="0"/>
              <a:t>The </a:t>
            </a:r>
            <a:r>
              <a:rPr lang="en-US" sz="1600" dirty="0" err="1"/>
              <a:t>Sales_Data</a:t>
            </a:r>
            <a:r>
              <a:rPr lang="en-US" sz="1600" dirty="0"/>
              <a:t> table records sales transactions, including details like Channel, Cost, Currency Code, Order </a:t>
            </a:r>
          </a:p>
          <a:p>
            <a:pPr algn="just"/>
            <a:r>
              <a:rPr lang="en-US" sz="1600" dirty="0"/>
              <a:t>     Quantity, and </a:t>
            </a:r>
            <a:r>
              <a:rPr lang="en-US" sz="1600" dirty="0" err="1"/>
              <a:t>OrderDate</a:t>
            </a:r>
            <a:r>
              <a:rPr lang="en-US" sz="1600" dirty="0"/>
              <a:t>.</a:t>
            </a:r>
          </a:p>
          <a:p>
            <a:pPr algn="just"/>
            <a:endParaRPr lang="en-US" sz="1600" dirty="0"/>
          </a:p>
          <a:p>
            <a:pPr marL="285750" indent="-285750" algn="just">
              <a:buFontTx/>
              <a:buChar char="-"/>
            </a:pPr>
            <a:r>
              <a:rPr lang="en-US" sz="1600" dirty="0"/>
              <a:t>The link is made through the Customer Index in </a:t>
            </a:r>
            <a:r>
              <a:rPr lang="en-US" sz="1600" dirty="0" err="1"/>
              <a:t>Customer_Data</a:t>
            </a:r>
            <a:r>
              <a:rPr lang="en-US" sz="1600" dirty="0"/>
              <a:t> connecting to the Customer Name </a:t>
            </a:r>
          </a:p>
          <a:p>
            <a:pPr algn="just"/>
            <a:r>
              <a:rPr lang="en-US" sz="1600" dirty="0"/>
              <a:t>     Index in </a:t>
            </a:r>
            <a:r>
              <a:rPr lang="en-US" sz="1600" dirty="0" err="1"/>
              <a:t>Sales_Data</a:t>
            </a:r>
            <a:r>
              <a:rPr lang="en-US" sz="1600" dirty="0"/>
              <a:t>.</a:t>
            </a:r>
          </a:p>
          <a:p>
            <a:pPr marL="285750" indent="-285750" algn="just">
              <a:buFontTx/>
              <a:buChar char="-"/>
            </a:pPr>
            <a:endParaRPr lang="en-US" sz="1600" dirty="0"/>
          </a:p>
          <a:p>
            <a:pPr marL="285750" indent="-285750" algn="just">
              <a:buFontTx/>
              <a:buChar char="-"/>
            </a:pPr>
            <a:r>
              <a:rPr lang="en-US" sz="1600" dirty="0"/>
              <a:t>This means each customer can have multiple sales records, but each sale is associated with only one </a:t>
            </a:r>
          </a:p>
          <a:p>
            <a:pPr algn="just"/>
            <a:r>
              <a:rPr lang="en-US" sz="1600" dirty="0"/>
              <a:t>     customer,   enabling efficient tracking and analysis of sales by customer.</a:t>
            </a:r>
            <a:endParaRPr lang="en-IN" sz="1600" dirty="0"/>
          </a:p>
        </p:txBody>
      </p:sp>
      <p:pic>
        <p:nvPicPr>
          <p:cNvPr id="3" name="Picture 2">
            <a:extLst>
              <a:ext uri="{FF2B5EF4-FFF2-40B4-BE49-F238E27FC236}">
                <a16:creationId xmlns:a16="http://schemas.microsoft.com/office/drawing/2014/main" id="{822C6192-EC59-4A50-AE70-4437484686C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79839" y="3915374"/>
            <a:ext cx="3247102" cy="2719694"/>
          </a:xfrm>
          <a:prstGeom prst="rect">
            <a:avLst/>
          </a:prstGeom>
        </p:spPr>
      </p:pic>
    </p:spTree>
    <p:extLst>
      <p:ext uri="{BB962C8B-B14F-4D97-AF65-F5344CB8AC3E}">
        <p14:creationId xmlns:p14="http://schemas.microsoft.com/office/powerpoint/2010/main" val="301264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83" name="TextBox 82">
            <a:extLst>
              <a:ext uri="{FF2B5EF4-FFF2-40B4-BE49-F238E27FC236}">
                <a16:creationId xmlns:a16="http://schemas.microsoft.com/office/drawing/2014/main" id="{DCD843C5-0DBD-4721-ACAD-288CC256EF82}"/>
              </a:ext>
            </a:extLst>
          </p:cNvPr>
          <p:cNvSpPr txBox="1"/>
          <p:nvPr/>
        </p:nvSpPr>
        <p:spPr>
          <a:xfrm>
            <a:off x="3198522" y="130243"/>
            <a:ext cx="5400517"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DATA MODEL RELATIONSHIP</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sp>
        <p:nvSpPr>
          <p:cNvPr id="84" name="TextBox 83">
            <a:extLst>
              <a:ext uri="{FF2B5EF4-FFF2-40B4-BE49-F238E27FC236}">
                <a16:creationId xmlns:a16="http://schemas.microsoft.com/office/drawing/2014/main" id="{977874B6-D8F9-4DE5-B861-B497B5C4322C}"/>
              </a:ext>
            </a:extLst>
          </p:cNvPr>
          <p:cNvSpPr txBox="1"/>
          <p:nvPr/>
        </p:nvSpPr>
        <p:spPr>
          <a:xfrm>
            <a:off x="851651" y="740584"/>
            <a:ext cx="10183902" cy="2831544"/>
          </a:xfrm>
          <a:prstGeom prst="rect">
            <a:avLst/>
          </a:prstGeom>
          <a:noFill/>
        </p:spPr>
        <p:txBody>
          <a:bodyPr wrap="square" rtlCol="0">
            <a:spAutoFit/>
          </a:bodyPr>
          <a:lstStyle/>
          <a:p>
            <a:pPr algn="just"/>
            <a:r>
              <a:rPr lang="en-US" dirty="0"/>
              <a:t>One-to-many relationship between the </a:t>
            </a:r>
            <a:r>
              <a:rPr lang="en-US" dirty="0" err="1"/>
              <a:t>Products_Data</a:t>
            </a:r>
            <a:r>
              <a:rPr lang="en-US" dirty="0"/>
              <a:t> table and the </a:t>
            </a:r>
            <a:r>
              <a:rPr lang="en-US" dirty="0" err="1"/>
              <a:t>Sales_Data</a:t>
            </a:r>
            <a:r>
              <a:rPr lang="en-US" dirty="0"/>
              <a:t> table.</a:t>
            </a:r>
          </a:p>
          <a:p>
            <a:pPr algn="just"/>
            <a:endParaRPr lang="en-US" sz="1600" dirty="0"/>
          </a:p>
          <a:p>
            <a:pPr marL="285750" indent="-285750" algn="just">
              <a:buFontTx/>
              <a:buChar char="-"/>
            </a:pPr>
            <a:r>
              <a:rPr lang="en-US" sz="1600" dirty="0"/>
              <a:t>The </a:t>
            </a:r>
            <a:r>
              <a:rPr lang="en-US" sz="1600" dirty="0" err="1"/>
              <a:t>Products_Data</a:t>
            </a:r>
            <a:r>
              <a:rPr lang="en-US" sz="1600" dirty="0"/>
              <a:t> table contains unique product details, with Index as the primary key.</a:t>
            </a:r>
          </a:p>
          <a:p>
            <a:pPr marL="285750" indent="-285750" algn="just">
              <a:buFontTx/>
              <a:buChar char="-"/>
            </a:pPr>
            <a:endParaRPr lang="en-US" sz="1600" dirty="0"/>
          </a:p>
          <a:p>
            <a:pPr marL="285750" indent="-285750" algn="just">
              <a:buFontTx/>
              <a:buChar char="-"/>
            </a:pPr>
            <a:r>
              <a:rPr lang="en-US" sz="1600" dirty="0"/>
              <a:t>The </a:t>
            </a:r>
            <a:r>
              <a:rPr lang="en-US" sz="1600" dirty="0" err="1"/>
              <a:t>Sales_Data</a:t>
            </a:r>
            <a:r>
              <a:rPr lang="en-US" sz="1600" dirty="0"/>
              <a:t> table records individual sales transactions including Order Quantity, Order Date, Profit, and Ship Date.</a:t>
            </a:r>
          </a:p>
          <a:p>
            <a:pPr marL="285750" indent="-285750" algn="just">
              <a:buFontTx/>
              <a:buChar char="-"/>
            </a:pPr>
            <a:endParaRPr lang="en-US" sz="1600" dirty="0"/>
          </a:p>
          <a:p>
            <a:pPr marL="285750" indent="-285750" algn="just">
              <a:buFontTx/>
              <a:buChar char="-"/>
            </a:pPr>
            <a:r>
              <a:rPr lang="en-US" sz="1600" dirty="0"/>
              <a:t>The connection is made via the Product Description Index in </a:t>
            </a:r>
            <a:r>
              <a:rPr lang="en-US" sz="1600" dirty="0" err="1"/>
              <a:t>Sales_Data</a:t>
            </a:r>
            <a:r>
              <a:rPr lang="en-US" sz="1600" dirty="0"/>
              <a:t>, which links to the Index in </a:t>
            </a:r>
            <a:r>
              <a:rPr lang="en-US" sz="1600" dirty="0" err="1"/>
              <a:t>Products_Data</a:t>
            </a:r>
            <a:r>
              <a:rPr lang="en-US" sz="1600" dirty="0"/>
              <a:t>.</a:t>
            </a:r>
          </a:p>
          <a:p>
            <a:pPr marL="285750" indent="-285750" algn="just">
              <a:buFontTx/>
              <a:buChar char="-"/>
            </a:pPr>
            <a:endParaRPr lang="en-US" sz="1600" dirty="0"/>
          </a:p>
          <a:p>
            <a:pPr marL="285750" indent="-285750" algn="just">
              <a:buFontTx/>
              <a:buChar char="-"/>
            </a:pPr>
            <a:r>
              <a:rPr lang="en-US" sz="1600" dirty="0"/>
              <a:t>This relationship means that each product in the </a:t>
            </a:r>
            <a:r>
              <a:rPr lang="en-US" sz="1600" dirty="0" err="1"/>
              <a:t>Products_Data</a:t>
            </a:r>
            <a:r>
              <a:rPr lang="en-US" sz="1600" dirty="0"/>
              <a:t> table can appear in many sales records in the </a:t>
            </a:r>
            <a:r>
              <a:rPr lang="en-US" sz="1600" dirty="0" err="1"/>
              <a:t>Sales_Data</a:t>
            </a:r>
            <a:r>
              <a:rPr lang="en-US" sz="1600" dirty="0"/>
              <a:t> table, allowing detailed tracking of sales per product.</a:t>
            </a:r>
          </a:p>
        </p:txBody>
      </p:sp>
      <p:pic>
        <p:nvPicPr>
          <p:cNvPr id="3" name="Picture 2">
            <a:extLst>
              <a:ext uri="{FF2B5EF4-FFF2-40B4-BE49-F238E27FC236}">
                <a16:creationId xmlns:a16="http://schemas.microsoft.com/office/drawing/2014/main" id="{822C6192-EC59-4A50-AE70-4437484686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96379" y="3675639"/>
            <a:ext cx="3453291" cy="2728475"/>
          </a:xfrm>
          <a:prstGeom prst="rect">
            <a:avLst/>
          </a:prstGeom>
        </p:spPr>
      </p:pic>
    </p:spTree>
    <p:extLst>
      <p:ext uri="{BB962C8B-B14F-4D97-AF65-F5344CB8AC3E}">
        <p14:creationId xmlns:p14="http://schemas.microsoft.com/office/powerpoint/2010/main" val="1238654518"/>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Data_Driven_Financial_Corporate.potx" id="{AF0BB5A1-6D8A-4FE6-8E42-5BDD7830AEFF}" vid="{0057B11C-41A7-4209-873B-0AFB0F6811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PowerPoint, from 24Slides</Template>
  <TotalTime>0</TotalTime>
  <Words>1244</Words>
  <Application>Microsoft Office PowerPoint</Application>
  <PresentationFormat>Widescreen</PresentationFormat>
  <Paragraphs>122</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Arial Black</vt:lpstr>
      <vt:lpstr>Calibri</vt:lpstr>
      <vt:lpstr>Century Gothic</vt:lpstr>
      <vt:lpstr>Segoe UI Light</vt:lpstr>
      <vt:lpstr>Office Theme</vt:lpstr>
      <vt:lpstr>Slide 1</vt:lpstr>
      <vt:lpstr>Slide 2</vt:lpstr>
      <vt:lpstr>Slide 3</vt:lpstr>
      <vt:lpstr>Slide 3</vt:lpstr>
      <vt:lpstr>Slide 3</vt:lpstr>
      <vt:lpstr>Slide 3</vt:lpstr>
      <vt:lpstr>Slide 3</vt:lpstr>
      <vt:lpstr>Slide 3</vt:lpstr>
      <vt:lpstr>Slide 3</vt:lpstr>
      <vt:lpstr>Slide 3</vt:lpstr>
      <vt:lpstr>Slide 3</vt:lpstr>
      <vt:lpstr>Slide 3</vt:lpstr>
      <vt:lpstr>Slide 2</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2025-08-26T09:05:13Z</dcterms:created>
  <dcterms:modified xsi:type="dcterms:W3CDTF">2025-08-26T11:22:12Z</dcterms:modified>
</cp:coreProperties>
</file>